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46"/>
    <a:srgbClr val="00FF00"/>
    <a:srgbClr val="0000F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 varScale="1">
        <p:scale>
          <a:sx n="138" d="100"/>
          <a:sy n="138" d="100"/>
        </p:scale>
        <p:origin x="672" y="1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57607" cy="57607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093731F-789F-45CC-BEDF-7026F0EF2632}" type="datetimeFigureOut">
              <a:rPr lang="en-US" smtClean="0"/>
              <a:pPr/>
              <a:t>2/17/2023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2FA96DB-654D-4A5B-ABF6-26CBEBA8AF4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2C9B-931E-42F9-8E44-2E7F835AF487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8BA9-D93C-4908-81C2-E65413726C60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4C2A-BFEF-4D2F-9F0D-7380B754F627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4009A-00FA-44C2-A8B4-EAC16850D6A0}" type="datetime1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68FF5-A2C4-4AFC-8318-8B95230D8266}" type="datetime1">
              <a:rPr lang="en-US" smtClean="0"/>
              <a:t>2/17/2023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A7F54-B067-4E7B-8705-98F93A34F6A0}" type="datetime1">
              <a:rPr lang="en-US" smtClean="0"/>
              <a:t>2/17/2023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2641C-7B3D-496D-AA29-DA944955A431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2021 </a:t>
            </a:r>
            <a:r>
              <a:rPr lang="en-US" dirty="0" err="1"/>
              <a:t>EdgeImpulse</a:t>
            </a:r>
            <a:r>
              <a:rPr lang="en-US" dirty="0"/>
              <a:t>,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transition>
    <p:fade/>
  </p:transition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44708" y="1469231"/>
            <a:ext cx="7054585" cy="1102519"/>
          </a:xfrm>
        </p:spPr>
        <p:txBody>
          <a:bodyPr>
            <a:noAutofit/>
          </a:bodyPr>
          <a:lstStyle/>
          <a:p>
            <a:r>
              <a:rPr lang="en-US" dirty="0"/>
              <a:t>Computer Vision with Embedded Machine Learning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288401" y="2859785"/>
            <a:ext cx="6400800" cy="1314450"/>
          </a:xfrm>
        </p:spPr>
        <p:txBody>
          <a:bodyPr/>
          <a:lstStyle/>
          <a:p>
            <a:r>
              <a:rPr lang="en-US" dirty="0"/>
              <a:t>What is Computer Vision?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76;p20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309082" y="1477217"/>
            <a:ext cx="2534708" cy="168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0" name="Picture 2" descr="C:\Users\sgmustadio\Downloads\kitty-2948404_128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5906" y="3263034"/>
            <a:ext cx="2487884" cy="1683210"/>
          </a:xfrm>
          <a:prstGeom prst="rect">
            <a:avLst/>
          </a:prstGeom>
          <a:noFill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8" name="Oval 7"/>
          <p:cNvSpPr/>
          <p:nvPr/>
        </p:nvSpPr>
        <p:spPr>
          <a:xfrm>
            <a:off x="5493713" y="2576258"/>
            <a:ext cx="1267353" cy="1267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10" name="Straight Arrow Connector 9"/>
          <p:cNvCxnSpPr>
            <a:stCxn id="4" idx="3"/>
            <a:endCxn id="8" idx="2"/>
          </p:cNvCxnSpPr>
          <p:nvPr/>
        </p:nvCxnSpPr>
        <p:spPr>
          <a:xfrm>
            <a:off x="2843790" y="2318822"/>
            <a:ext cx="2649923" cy="89111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6"/>
          </p:cNvCxnSpPr>
          <p:nvPr/>
        </p:nvCxnSpPr>
        <p:spPr>
          <a:xfrm>
            <a:off x="6761066" y="3209935"/>
            <a:ext cx="97932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40386" y="3025269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</a:t>
            </a:r>
          </a:p>
        </p:txBody>
      </p:sp>
      <p:cxnSp>
        <p:nvCxnSpPr>
          <p:cNvPr id="18" name="Straight Arrow Connector 17"/>
          <p:cNvCxnSpPr>
            <a:stCxn id="17410" idx="3"/>
            <a:endCxn id="8" idx="2"/>
          </p:cNvCxnSpPr>
          <p:nvPr/>
        </p:nvCxnSpPr>
        <p:spPr>
          <a:xfrm flipV="1">
            <a:off x="2843790" y="3209935"/>
            <a:ext cx="2649923" cy="89470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40386" y="3032606"/>
            <a:ext cx="46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8" name="Oval 7"/>
          <p:cNvSpPr/>
          <p:nvPr/>
        </p:nvSpPr>
        <p:spPr>
          <a:xfrm>
            <a:off x="5493713" y="2576258"/>
            <a:ext cx="1267353" cy="1267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13" name="Straight Arrow Connector 12"/>
          <p:cNvCxnSpPr>
            <a:stCxn id="8" idx="6"/>
          </p:cNvCxnSpPr>
          <p:nvPr/>
        </p:nvCxnSpPr>
        <p:spPr>
          <a:xfrm>
            <a:off x="6761066" y="3209935"/>
            <a:ext cx="97932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40386" y="302526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dog?</a:t>
            </a:r>
          </a:p>
        </p:txBody>
      </p:sp>
      <p:pic>
        <p:nvPicPr>
          <p:cNvPr id="18434" name="Picture 2" descr="C:\Users\sgmustadio\Downloads\pets-3715733_128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5906" y="2365362"/>
            <a:ext cx="2534707" cy="1689145"/>
          </a:xfrm>
          <a:prstGeom prst="rect">
            <a:avLst/>
          </a:prstGeom>
          <a:noFill/>
        </p:spPr>
      </p:pic>
      <p:cxnSp>
        <p:nvCxnSpPr>
          <p:cNvPr id="12" name="Straight Arrow Connector 11"/>
          <p:cNvCxnSpPr/>
          <p:nvPr/>
        </p:nvCxnSpPr>
        <p:spPr>
          <a:xfrm>
            <a:off x="2890613" y="3209935"/>
            <a:ext cx="26031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pic>
        <p:nvPicPr>
          <p:cNvPr id="19458" name="Picture 2" descr="C:\Users\sgmustadio\Downloads\35477618781_4445e53d96_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5080" y="1063229"/>
            <a:ext cx="6713840" cy="3524766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514393" y="4587995"/>
            <a:ext cx="341452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“The future of computer vision,” by </a:t>
            </a:r>
            <a:r>
              <a:rPr lang="en-US" sz="800" dirty="0" err="1"/>
              <a:t>ShashiBellamkonda</a:t>
            </a:r>
            <a:r>
              <a:rPr lang="en-US" sz="800" dirty="0"/>
              <a:t> (CC BY 2.0)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sgmustadio\Downloads\building-1295569_128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60" y="572811"/>
            <a:ext cx="2331370" cy="2934271"/>
          </a:xfrm>
          <a:prstGeom prst="rect">
            <a:avLst/>
          </a:prstGeom>
          <a:noFill/>
        </p:spPr>
      </p:pic>
      <p:pic>
        <p:nvPicPr>
          <p:cNvPr id="20484" name="Picture 4" descr="E:\Google Drive\Editing - Video\Course - Embedded Machine Learning Vision\1.1.1 - What is Computer Vision\web-camera-6183190_1280_tra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89432" y="745632"/>
            <a:ext cx="179292" cy="217088"/>
          </a:xfrm>
          <a:prstGeom prst="rect">
            <a:avLst/>
          </a:prstGeom>
          <a:noFill/>
        </p:spPr>
      </p:pic>
      <p:pic>
        <p:nvPicPr>
          <p:cNvPr id="7" name="Picture 4" descr="E:\Google Drive\Editing - Video\Course - Embedded Machine Learning Vision\1.1.1 - What is Computer Vision\web-camera-6183190_1280_tra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0140" y="1206488"/>
            <a:ext cx="179292" cy="217088"/>
          </a:xfrm>
          <a:prstGeom prst="rect">
            <a:avLst/>
          </a:prstGeom>
          <a:noFill/>
        </p:spPr>
      </p:pic>
      <p:pic>
        <p:nvPicPr>
          <p:cNvPr id="8" name="Picture 4" descr="E:\Google Drive\Editing - Video\Course - Embedded Machine Learning Vision\1.1.1 - What is Computer Vision\web-camera-6183190_1280_tra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9786" y="1501193"/>
            <a:ext cx="179292" cy="217088"/>
          </a:xfrm>
          <a:prstGeom prst="rect">
            <a:avLst/>
          </a:prstGeom>
          <a:noFill/>
        </p:spPr>
      </p:pic>
      <p:pic>
        <p:nvPicPr>
          <p:cNvPr id="9" name="Picture 4" descr="E:\Google Drive\Editing - Video\Course - Embedded Machine Learning Vision\1.1.1 - What is Computer Vision\web-camera-6183190_1280_tra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0568" y="1033256"/>
            <a:ext cx="179292" cy="217088"/>
          </a:xfrm>
          <a:prstGeom prst="rect">
            <a:avLst/>
          </a:prstGeom>
          <a:noFill/>
        </p:spPr>
      </p:pic>
      <p:pic>
        <p:nvPicPr>
          <p:cNvPr id="10" name="Picture 4" descr="E:\Google Drive\Editing - Video\Course - Embedded Machine Learning Vision\1.1.1 - What is Computer Vision\web-camera-6183190_1280_tra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68724" y="1955379"/>
            <a:ext cx="179292" cy="217088"/>
          </a:xfrm>
          <a:prstGeom prst="rect">
            <a:avLst/>
          </a:prstGeom>
          <a:noFill/>
        </p:spPr>
      </p:pic>
      <p:pic>
        <p:nvPicPr>
          <p:cNvPr id="11" name="Picture 4" descr="E:\Google Drive\Editing - Video\Course - Embedded Machine Learning Vision\1.1.1 - What is Computer Vision\web-camera-6183190_1280_tra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95984" y="572811"/>
            <a:ext cx="179292" cy="217088"/>
          </a:xfrm>
          <a:prstGeom prst="rect">
            <a:avLst/>
          </a:prstGeom>
          <a:noFill/>
        </p:spPr>
      </p:pic>
      <p:pic>
        <p:nvPicPr>
          <p:cNvPr id="12" name="Picture 4" descr="E:\Google Drive\Editing - Video\Course - Embedded Machine Learning Vision\1.1.1 - What is Computer Vision\web-camera-6183190_1280_tra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5276" y="772312"/>
            <a:ext cx="179292" cy="217088"/>
          </a:xfrm>
          <a:prstGeom prst="rect">
            <a:avLst/>
          </a:prstGeom>
          <a:noFill/>
        </p:spPr>
      </p:pic>
      <p:pic>
        <p:nvPicPr>
          <p:cNvPr id="13" name="Picture 4" descr="E:\Google Drive\Editing - Video\Course - Embedded Machine Learning Vision\1.1.1 - What is Computer Vision\web-camera-6183190_1280_tra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4568" y="1033256"/>
            <a:ext cx="179292" cy="217088"/>
          </a:xfrm>
          <a:prstGeom prst="rect">
            <a:avLst/>
          </a:prstGeom>
          <a:noFill/>
        </p:spPr>
      </p:pic>
      <p:pic>
        <p:nvPicPr>
          <p:cNvPr id="14" name="Picture 4" descr="E:\Google Drive\Editing - Video\Course - Embedded Machine Learning Vision\1.1.1 - What is Computer Vision\web-camera-6183190_1280_tra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4922" y="1609737"/>
            <a:ext cx="179292" cy="217088"/>
          </a:xfrm>
          <a:prstGeom prst="rect">
            <a:avLst/>
          </a:prstGeom>
          <a:noFill/>
        </p:spPr>
      </p:pic>
      <p:pic>
        <p:nvPicPr>
          <p:cNvPr id="15" name="Picture 4" descr="E:\Google Drive\Editing - Video\Course - Embedded Machine Learning Vision\1.1.1 - What is Computer Vision\web-camera-6183190_1280_tra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30214" y="1609737"/>
            <a:ext cx="179292" cy="217088"/>
          </a:xfrm>
          <a:prstGeom prst="rect">
            <a:avLst/>
          </a:prstGeom>
          <a:noFill/>
        </p:spPr>
      </p:pic>
      <p:pic>
        <p:nvPicPr>
          <p:cNvPr id="16" name="Picture 4" descr="E:\Google Drive\Editing - Video\Course - Embedded Machine Learning Vision\1.1.1 - What is Computer Vision\web-camera-6183190_1280_tra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5630" y="1315032"/>
            <a:ext cx="179292" cy="217088"/>
          </a:xfrm>
          <a:prstGeom prst="rect">
            <a:avLst/>
          </a:prstGeom>
          <a:noFill/>
        </p:spPr>
      </p:pic>
      <p:cxnSp>
        <p:nvCxnSpPr>
          <p:cNvPr id="18" name="Straight Connector 17"/>
          <p:cNvCxnSpPr>
            <a:stCxn id="20484" idx="3"/>
          </p:cNvCxnSpPr>
          <p:nvPr/>
        </p:nvCxnSpPr>
        <p:spPr>
          <a:xfrm>
            <a:off x="3368724" y="854176"/>
            <a:ext cx="511992" cy="677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3"/>
          </p:cNvCxnSpPr>
          <p:nvPr/>
        </p:nvCxnSpPr>
        <p:spPr>
          <a:xfrm>
            <a:off x="3419860" y="1141800"/>
            <a:ext cx="460856" cy="390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" idx="3"/>
          </p:cNvCxnSpPr>
          <p:nvPr/>
        </p:nvCxnSpPr>
        <p:spPr>
          <a:xfrm>
            <a:off x="3189432" y="1315032"/>
            <a:ext cx="691284" cy="217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3"/>
          </p:cNvCxnSpPr>
          <p:nvPr/>
        </p:nvCxnSpPr>
        <p:spPr>
          <a:xfrm flipV="1">
            <a:off x="3279078" y="1532120"/>
            <a:ext cx="601638" cy="77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5" idx="3"/>
          </p:cNvCxnSpPr>
          <p:nvPr/>
        </p:nvCxnSpPr>
        <p:spPr>
          <a:xfrm flipV="1">
            <a:off x="3509506" y="1532120"/>
            <a:ext cx="371210" cy="186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3"/>
          </p:cNvCxnSpPr>
          <p:nvPr/>
        </p:nvCxnSpPr>
        <p:spPr>
          <a:xfrm flipV="1">
            <a:off x="3548016" y="1532120"/>
            <a:ext cx="332700" cy="531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1" idx="1"/>
          </p:cNvCxnSpPr>
          <p:nvPr/>
        </p:nvCxnSpPr>
        <p:spPr>
          <a:xfrm flipH="1">
            <a:off x="5148070" y="681355"/>
            <a:ext cx="447914" cy="850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2" idx="1"/>
          </p:cNvCxnSpPr>
          <p:nvPr/>
        </p:nvCxnSpPr>
        <p:spPr>
          <a:xfrm flipH="1">
            <a:off x="5148070" y="880856"/>
            <a:ext cx="627206" cy="651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3" idx="1"/>
          </p:cNvCxnSpPr>
          <p:nvPr/>
        </p:nvCxnSpPr>
        <p:spPr>
          <a:xfrm flipH="1">
            <a:off x="5148070" y="1141800"/>
            <a:ext cx="806498" cy="390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6" idx="1"/>
          </p:cNvCxnSpPr>
          <p:nvPr/>
        </p:nvCxnSpPr>
        <p:spPr>
          <a:xfrm flipH="1">
            <a:off x="5148070" y="1423576"/>
            <a:ext cx="537560" cy="108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4" idx="1"/>
          </p:cNvCxnSpPr>
          <p:nvPr/>
        </p:nvCxnSpPr>
        <p:spPr>
          <a:xfrm flipH="1" flipV="1">
            <a:off x="5148070" y="1532120"/>
            <a:ext cx="716852" cy="186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149760" y="3781497"/>
            <a:ext cx="3149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240 x 240 x 8 x 30 x 1  =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235656" y="3781497"/>
            <a:ext cx="1813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13.824 Mbps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163071" y="4126735"/>
            <a:ext cx="147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Number of pixels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994768" y="4337421"/>
            <a:ext cx="147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Bits per pixel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41756" y="4126735"/>
            <a:ext cx="147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Num. cameras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381099" y="4337421"/>
            <a:ext cx="1724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Frames per second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3732990" y="4174746"/>
            <a:ext cx="73152" cy="225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4952191" y="4180843"/>
            <a:ext cx="256031" cy="213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:\Google Drive\Editing - Video\Course - Embedded Machine Learning Vision\1.1.1 - What is Computer Vision\49984326733_da61f5279b_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55317" y="1131575"/>
            <a:ext cx="2233367" cy="218906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149760" y="3781497"/>
            <a:ext cx="3149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1 x 30 x 1  =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35656" y="3781497"/>
            <a:ext cx="1007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30 bps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94768" y="4337421"/>
            <a:ext cx="1478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Person or </a:t>
            </a:r>
          </a:p>
          <a:p>
            <a:pPr algn="ctr"/>
            <a:r>
              <a:rPr lang="en-US" sz="1400" dirty="0"/>
              <a:t>not person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1756" y="4126735"/>
            <a:ext cx="1478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Num. cameras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81099" y="4337421"/>
            <a:ext cx="1724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Frames per second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732990" y="4174746"/>
            <a:ext cx="73152" cy="225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4952191" y="4180843"/>
            <a:ext cx="256031" cy="213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088526" y="3335400"/>
            <a:ext cx="296694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“</a:t>
            </a:r>
            <a:r>
              <a:rPr lang="en-US" sz="800" dirty="0" err="1"/>
              <a:t>OpenMV</a:t>
            </a:r>
            <a:r>
              <a:rPr lang="en-US" sz="800" dirty="0"/>
              <a:t> H7 Camera”, by </a:t>
            </a:r>
            <a:r>
              <a:rPr lang="en-US" sz="800" dirty="0" err="1"/>
              <a:t>SparkFun</a:t>
            </a:r>
            <a:r>
              <a:rPr lang="en-US" sz="800" dirty="0"/>
              <a:t> Electronics (CC BY 2.0)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94167" y="1"/>
            <a:ext cx="9238167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oogle Shape;84;p14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962553" y="0"/>
            <a:ext cx="72188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4766921" y="4928056"/>
            <a:ext cx="341452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“Hands-free Driving” by Steve </a:t>
            </a:r>
            <a:r>
              <a:rPr lang="en-US" sz="800" dirty="0" err="1">
                <a:solidFill>
                  <a:schemeClr val="bg1"/>
                </a:solidFill>
              </a:rPr>
              <a:t>Jurvetson</a:t>
            </a:r>
            <a:r>
              <a:rPr lang="en-US" sz="800" dirty="0">
                <a:solidFill>
                  <a:schemeClr val="bg1"/>
                </a:solidFill>
              </a:rPr>
              <a:t> (CC BY 2.0)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94167" y="1"/>
            <a:ext cx="9238167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C:\Users\sgmustadio\Downloads\japan-2014616_19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059" y="0"/>
            <a:ext cx="7769882" cy="51435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1518829" y="2686964"/>
            <a:ext cx="1209747" cy="74889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13362" y="2341322"/>
            <a:ext cx="1497782" cy="280217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7059" y="2456536"/>
            <a:ext cx="1004591" cy="268696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87214" y="2686964"/>
            <a:ext cx="1497782" cy="11521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1065" y="2571749"/>
            <a:ext cx="1695875" cy="14401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39354" y="2744571"/>
            <a:ext cx="1152140" cy="69128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707895" y="2744571"/>
            <a:ext cx="345642" cy="97931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Google Drive\Editing - Video\Course - Embedded Machine Learning Vision\1.1.1 - What is Computer Vision\canon-dsl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283965" y="2571751"/>
            <a:ext cx="1209747" cy="8064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19800000">
            <a:off x="3242626" y="3144718"/>
            <a:ext cx="1785817" cy="691284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Light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23109" y="2226108"/>
            <a:ext cx="207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CMOS Image Sensor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Google Drive\Editing - Video\Course - Embedded Machine Learning Vision\1.1.1 - What is Computer Vision\evergreen-2025158_1280_sk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75" y="1016361"/>
            <a:ext cx="2265362" cy="2000250"/>
          </a:xfrm>
          <a:prstGeom prst="rect">
            <a:avLst/>
          </a:prstGeom>
          <a:noFill/>
        </p:spPr>
      </p:pic>
      <p:sp>
        <p:nvSpPr>
          <p:cNvPr id="4" name="Right Arrow 3"/>
          <p:cNvSpPr/>
          <p:nvPr/>
        </p:nvSpPr>
        <p:spPr>
          <a:xfrm>
            <a:off x="2555755" y="1707645"/>
            <a:ext cx="1094533" cy="691284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Light</a:t>
            </a:r>
          </a:p>
        </p:txBody>
      </p:sp>
      <p:sp>
        <p:nvSpPr>
          <p:cNvPr id="9" name="Flowchart: Delay 8"/>
          <p:cNvSpPr/>
          <p:nvPr/>
        </p:nvSpPr>
        <p:spPr>
          <a:xfrm flipH="1">
            <a:off x="3823107" y="1592431"/>
            <a:ext cx="115215" cy="921712"/>
          </a:xfrm>
          <a:prstGeom prst="flowChartDelay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Delay 9"/>
          <p:cNvSpPr/>
          <p:nvPr/>
        </p:nvSpPr>
        <p:spPr>
          <a:xfrm flipH="1">
            <a:off x="4744821" y="1592431"/>
            <a:ext cx="115215" cy="921712"/>
          </a:xfrm>
          <a:prstGeom prst="flowChartDelay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80716" y="1246789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Lens(</a:t>
            </a:r>
            <a:r>
              <a:rPr lang="en-US" dirty="0" err="1"/>
              <a:t>es</a:t>
            </a:r>
            <a:r>
              <a:rPr lang="en-US" dirty="0"/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5502" y="1592431"/>
            <a:ext cx="1152140" cy="921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pezoid 11"/>
          <p:cNvSpPr/>
          <p:nvPr/>
        </p:nvSpPr>
        <p:spPr>
          <a:xfrm rot="16200000">
            <a:off x="5436106" y="1822858"/>
            <a:ext cx="576070" cy="460857"/>
          </a:xfrm>
          <a:prstGeom prst="trapezoid">
            <a:avLst>
              <a:gd name="adj" fmla="val 27401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975249" y="1880466"/>
            <a:ext cx="576070" cy="345642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90463" y="1362003"/>
            <a:ext cx="1447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Sensor</a:t>
            </a:r>
          </a:p>
        </p:txBody>
      </p:sp>
      <p:pic>
        <p:nvPicPr>
          <p:cNvPr id="1027" name="Picture 3" descr="C:\Users\sgmustadio\Downloads\cpu-2488091_128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0638" y="1592431"/>
            <a:ext cx="921712" cy="921712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6242603" y="1131575"/>
            <a:ext cx="1644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Microcontroller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5954568" y="1866900"/>
            <a:ext cx="5760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54568" y="1962910"/>
            <a:ext cx="5760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954568" y="2143433"/>
            <a:ext cx="5760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54568" y="2239443"/>
            <a:ext cx="5760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955107" y="2054042"/>
            <a:ext cx="5760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4743" y="1866900"/>
            <a:ext cx="6976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421048" y="1962150"/>
            <a:ext cx="6351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:\Users\sgmustadio\Downloads\sd-6082615_1280 (1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70813" y="1765253"/>
            <a:ext cx="596683" cy="806498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6991495" y="2859786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200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21923" y="2859785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209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452351" y="2859786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199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682779" y="2859785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198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913206" y="2859786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201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1494" y="3090214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204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221922" y="3090213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201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452350" y="3090214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199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682778" y="3090213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200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913205" y="3090214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202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991494" y="3320642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221922" y="3320641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452350" y="3320642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682778" y="3320641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31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913205" y="3320642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208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991494" y="3551070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7221922" y="3551069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452350" y="3551070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35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682778" y="3551069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913205" y="3551070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209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143635" y="2859785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203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143634" y="3090213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201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8143634" y="3320641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199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143634" y="3551069"/>
            <a:ext cx="230427" cy="23042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197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645853" y="3205428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41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876281" y="3205427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42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106709" y="3205428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44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337137" y="3205427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43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567564" y="3205428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44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645852" y="3435856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44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876280" y="3435855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44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106708" y="3435856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337136" y="3435855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42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567563" y="3435856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42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645852" y="3666284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876280" y="3666283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106708" y="3666284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7337136" y="3666283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31</a:t>
            </a:r>
          </a:p>
        </p:txBody>
      </p:sp>
      <p:sp>
        <p:nvSpPr>
          <p:cNvPr id="71" name="Rectangle 70"/>
          <p:cNvSpPr/>
          <p:nvPr/>
        </p:nvSpPr>
        <p:spPr>
          <a:xfrm>
            <a:off x="7567563" y="3666284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645852" y="3896712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3" name="Rectangle 72"/>
          <p:cNvSpPr/>
          <p:nvPr/>
        </p:nvSpPr>
        <p:spPr>
          <a:xfrm>
            <a:off x="6876280" y="3896711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32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106708" y="3896712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35</a:t>
            </a:r>
          </a:p>
        </p:txBody>
      </p:sp>
      <p:sp>
        <p:nvSpPr>
          <p:cNvPr id="75" name="Rectangle 74"/>
          <p:cNvSpPr/>
          <p:nvPr/>
        </p:nvSpPr>
        <p:spPr>
          <a:xfrm>
            <a:off x="7337136" y="3896711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567563" y="3896712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77" name="Rectangle 76"/>
          <p:cNvSpPr/>
          <p:nvPr/>
        </p:nvSpPr>
        <p:spPr>
          <a:xfrm>
            <a:off x="7797993" y="3205427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45</a:t>
            </a:r>
          </a:p>
        </p:txBody>
      </p:sp>
      <p:sp>
        <p:nvSpPr>
          <p:cNvPr id="78" name="Rectangle 77"/>
          <p:cNvSpPr/>
          <p:nvPr/>
        </p:nvSpPr>
        <p:spPr>
          <a:xfrm>
            <a:off x="7797992" y="3435855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44</a:t>
            </a:r>
          </a:p>
        </p:txBody>
      </p:sp>
      <p:sp>
        <p:nvSpPr>
          <p:cNvPr id="79" name="Rectangle 78"/>
          <p:cNvSpPr/>
          <p:nvPr/>
        </p:nvSpPr>
        <p:spPr>
          <a:xfrm>
            <a:off x="7797992" y="3666283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43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797992" y="3896711"/>
            <a:ext cx="230427" cy="230427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43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300211" y="3551070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82" name="Rectangle 81"/>
          <p:cNvSpPr/>
          <p:nvPr/>
        </p:nvSpPr>
        <p:spPr>
          <a:xfrm>
            <a:off x="6530639" y="3551069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83" name="Rectangle 82"/>
          <p:cNvSpPr/>
          <p:nvPr/>
        </p:nvSpPr>
        <p:spPr>
          <a:xfrm>
            <a:off x="6761067" y="3551070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84" name="Rectangle 83"/>
          <p:cNvSpPr/>
          <p:nvPr/>
        </p:nvSpPr>
        <p:spPr>
          <a:xfrm>
            <a:off x="6991495" y="3551069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85" name="Rectangle 84"/>
          <p:cNvSpPr/>
          <p:nvPr/>
        </p:nvSpPr>
        <p:spPr>
          <a:xfrm>
            <a:off x="7221922" y="3551070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86" name="Rectangle 85"/>
          <p:cNvSpPr/>
          <p:nvPr/>
        </p:nvSpPr>
        <p:spPr>
          <a:xfrm>
            <a:off x="6300210" y="3781498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87" name="Rectangle 86"/>
          <p:cNvSpPr/>
          <p:nvPr/>
        </p:nvSpPr>
        <p:spPr>
          <a:xfrm>
            <a:off x="6530638" y="3781497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88" name="Rectangle 87"/>
          <p:cNvSpPr/>
          <p:nvPr/>
        </p:nvSpPr>
        <p:spPr>
          <a:xfrm>
            <a:off x="6761066" y="3781498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89" name="Rectangle 88"/>
          <p:cNvSpPr/>
          <p:nvPr/>
        </p:nvSpPr>
        <p:spPr>
          <a:xfrm>
            <a:off x="6991494" y="3781497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27</a:t>
            </a:r>
          </a:p>
        </p:txBody>
      </p:sp>
      <p:sp>
        <p:nvSpPr>
          <p:cNvPr id="90" name="Rectangle 89"/>
          <p:cNvSpPr/>
          <p:nvPr/>
        </p:nvSpPr>
        <p:spPr>
          <a:xfrm>
            <a:off x="7221921" y="3781498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91" name="Rectangle 90"/>
          <p:cNvSpPr/>
          <p:nvPr/>
        </p:nvSpPr>
        <p:spPr>
          <a:xfrm>
            <a:off x="6300210" y="4011926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92" name="Rectangle 91"/>
          <p:cNvSpPr/>
          <p:nvPr/>
        </p:nvSpPr>
        <p:spPr>
          <a:xfrm>
            <a:off x="6530638" y="4011925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93" name="Rectangle 92"/>
          <p:cNvSpPr/>
          <p:nvPr/>
        </p:nvSpPr>
        <p:spPr>
          <a:xfrm>
            <a:off x="6761066" y="4011926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991494" y="4011925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31</a:t>
            </a:r>
          </a:p>
        </p:txBody>
      </p:sp>
      <p:sp>
        <p:nvSpPr>
          <p:cNvPr id="95" name="Rectangle 94"/>
          <p:cNvSpPr/>
          <p:nvPr/>
        </p:nvSpPr>
        <p:spPr>
          <a:xfrm>
            <a:off x="7221921" y="4011926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96" name="Rectangle 95"/>
          <p:cNvSpPr/>
          <p:nvPr/>
        </p:nvSpPr>
        <p:spPr>
          <a:xfrm>
            <a:off x="6300210" y="4242354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97" name="Rectangle 96"/>
          <p:cNvSpPr/>
          <p:nvPr/>
        </p:nvSpPr>
        <p:spPr>
          <a:xfrm>
            <a:off x="6530638" y="4242353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32</a:t>
            </a:r>
          </a:p>
        </p:txBody>
      </p:sp>
      <p:sp>
        <p:nvSpPr>
          <p:cNvPr id="98" name="Rectangle 97"/>
          <p:cNvSpPr/>
          <p:nvPr/>
        </p:nvSpPr>
        <p:spPr>
          <a:xfrm>
            <a:off x="6761066" y="4242354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35</a:t>
            </a:r>
          </a:p>
        </p:txBody>
      </p:sp>
      <p:sp>
        <p:nvSpPr>
          <p:cNvPr id="99" name="Rectangle 98"/>
          <p:cNvSpPr/>
          <p:nvPr/>
        </p:nvSpPr>
        <p:spPr>
          <a:xfrm>
            <a:off x="6991494" y="4242353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7221921" y="4242354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7452351" y="3551069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7452350" y="3781497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29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7452350" y="4011925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35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7452350" y="4242353"/>
            <a:ext cx="230427" cy="23042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35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7394743" y="4472781"/>
            <a:ext cx="54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682778" y="4127139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8028420" y="3781497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</a:t>
            </a:r>
          </a:p>
        </p:txBody>
      </p:sp>
      <p:sp>
        <p:nvSpPr>
          <p:cNvPr id="108" name="Footer Placeholder 10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7" grpId="0" animBg="1"/>
      <p:bldP spid="12" grpId="0" animBg="1"/>
      <p:bldP spid="13" grpId="0" animBg="1"/>
      <p:bldP spid="14" grpId="0"/>
      <p:bldP spid="18" grpId="0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6" grpId="0"/>
      <p:bldP spid="10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sgmustadio\Downloads\sd-6082615_1280 (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566130" y="2870092"/>
            <a:ext cx="596683" cy="806498"/>
          </a:xfrm>
          <a:prstGeom prst="rect">
            <a:avLst/>
          </a:prstGeom>
          <a:noFill/>
        </p:spPr>
      </p:pic>
      <p:pic>
        <p:nvPicPr>
          <p:cNvPr id="2050" name="Picture 2" descr="C:\Users\sgmustadio\Downloads\laptop-15864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4899" y="613112"/>
            <a:ext cx="5031916" cy="3435855"/>
          </a:xfrm>
          <a:prstGeom prst="rect">
            <a:avLst/>
          </a:prstGeom>
          <a:noFill/>
        </p:spPr>
      </p:pic>
      <p:cxnSp>
        <p:nvCxnSpPr>
          <p:cNvPr id="7" name="Straight Arrow Connector 6"/>
          <p:cNvCxnSpPr/>
          <p:nvPr/>
        </p:nvCxnSpPr>
        <p:spPr>
          <a:xfrm>
            <a:off x="2325327" y="3205427"/>
            <a:ext cx="46085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E:\Google Drive\Editing - Video\Course - Embedded Machine Learning Vision\1.1.1 - What is Computer Vision\evergreen-2025158_128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25" y="843540"/>
            <a:ext cx="3099350" cy="1588764"/>
          </a:xfrm>
          <a:prstGeom prst="rect">
            <a:avLst/>
          </a:prstGeom>
          <a:noFill/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gmustadio\Downloads\camera-32871_128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09863"/>
            <a:ext cx="2792496" cy="2131459"/>
          </a:xfrm>
          <a:prstGeom prst="rect">
            <a:avLst/>
          </a:prstGeom>
          <a:noFill/>
        </p:spPr>
      </p:pic>
      <p:pic>
        <p:nvPicPr>
          <p:cNvPr id="15" name="Picture 14" descr="C:\Users\sgmustadio\Downloads\24712670408_98cc0d61b4_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9607" y="901147"/>
            <a:ext cx="3974883" cy="2649275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6012175" y="3550844"/>
            <a:ext cx="25923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“Thermal image of a building”, by Marco </a:t>
            </a:r>
            <a:r>
              <a:rPr lang="en-US" sz="800" dirty="0" err="1"/>
              <a:t>Verch</a:t>
            </a:r>
            <a:r>
              <a:rPr lang="en-US" sz="800" dirty="0"/>
              <a:t> (CC BY 2.0)</a:t>
            </a:r>
          </a:p>
        </p:txBody>
      </p:sp>
      <p:pic>
        <p:nvPicPr>
          <p:cNvPr id="3087" name="Picture 15" descr="C:\Users\sgmustadio\Downloads\mountain-1462655_128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4724" y="2974999"/>
            <a:ext cx="2771092" cy="1822859"/>
          </a:xfrm>
          <a:prstGeom prst="rect">
            <a:avLst/>
          </a:prstGeom>
          <a:noFill/>
        </p:spPr>
      </p:pic>
      <p:sp>
        <p:nvSpPr>
          <p:cNvPr id="18" name="Down Arrow 17"/>
          <p:cNvSpPr/>
          <p:nvPr/>
        </p:nvSpPr>
        <p:spPr>
          <a:xfrm>
            <a:off x="1634043" y="2398929"/>
            <a:ext cx="806498" cy="518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https://upload.wikimedia.org/wikipedia/commons/thumb/6/6b/Pedro_Duque_participates_in_Ultrasound_proficiency_training_with_Jessica_Meir_%28closeup%29.jpg/640px-Pedro_Duque_participates_in_Ultrasound_proficiency_training_with_Jessica_Meir_%28closeup%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44821" y="94649"/>
            <a:ext cx="3391204" cy="2246673"/>
          </a:xfrm>
          <a:prstGeom prst="rect">
            <a:avLst/>
          </a:prstGeom>
          <a:noFill/>
        </p:spPr>
      </p:pic>
      <p:pic>
        <p:nvPicPr>
          <p:cNvPr id="7" name="Picture 14" descr="E:\Google Drive\Editing - Video\Course - Embedded Machine Learning Vision\1.1.1 - What is Computer Vision\ultrasound-509396_1280_ske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105" y="2955814"/>
            <a:ext cx="2003131" cy="2093038"/>
          </a:xfrm>
          <a:prstGeom prst="rect">
            <a:avLst/>
          </a:prstGeom>
          <a:noFill/>
        </p:spPr>
      </p:pic>
      <p:pic>
        <p:nvPicPr>
          <p:cNvPr id="8" name="Picture 6" descr="C:\Users\sgmustadio\Downloads\1189px-TEID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654" y="2955813"/>
            <a:ext cx="3456420" cy="2093038"/>
          </a:xfrm>
          <a:prstGeom prst="rect">
            <a:avLst/>
          </a:prstGeom>
          <a:noFill/>
        </p:spPr>
      </p:pic>
      <p:pic>
        <p:nvPicPr>
          <p:cNvPr id="9" name="Picture 7" descr="C:\Users\sgmustadio\Downloads\SIR-C_X-SAR_JP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2331" y="94649"/>
            <a:ext cx="2246673" cy="2246673"/>
          </a:xfrm>
          <a:prstGeom prst="rect">
            <a:avLst/>
          </a:prstGeom>
          <a:noFill/>
        </p:spPr>
      </p:pic>
      <p:sp>
        <p:nvSpPr>
          <p:cNvPr id="10" name="Down Arrow 9"/>
          <p:cNvSpPr/>
          <p:nvPr/>
        </p:nvSpPr>
        <p:spPr>
          <a:xfrm>
            <a:off x="1403615" y="2398929"/>
            <a:ext cx="806498" cy="518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6012175" y="2398929"/>
            <a:ext cx="806498" cy="518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8654" y="2341322"/>
            <a:ext cx="138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SIR-C/X-SAR imaging radar on Space Shuttle Endeavour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613362" y="2740370"/>
            <a:ext cx="92171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 err="1"/>
              <a:t>Teide</a:t>
            </a:r>
            <a:r>
              <a:rPr lang="en-US" sz="800" dirty="0"/>
              <a:t> volcano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C:\Users\sgmustadio\Downloads\mountain-1462655_128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49177"/>
            <a:ext cx="3834791" cy="2522573"/>
          </a:xfrm>
          <a:prstGeom prst="rect">
            <a:avLst/>
          </a:prstGeom>
          <a:noFill/>
        </p:spPr>
      </p:pic>
      <p:pic>
        <p:nvPicPr>
          <p:cNvPr id="5" name="Picture 4" descr="C:\Users\sgmustadio\Downloads\24712670408_98cc0d61b4_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2856" y="49177"/>
            <a:ext cx="3784784" cy="2522573"/>
          </a:xfrm>
          <a:prstGeom prst="rect">
            <a:avLst/>
          </a:prstGeom>
          <a:noFill/>
        </p:spPr>
      </p:pic>
      <p:pic>
        <p:nvPicPr>
          <p:cNvPr id="6" name="Picture 6" descr="C:\Users\sgmustadio\Downloads\1189px-TEID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4724" y="2617222"/>
            <a:ext cx="4090659" cy="2477102"/>
          </a:xfrm>
          <a:prstGeom prst="rect">
            <a:avLst/>
          </a:prstGeom>
          <a:noFill/>
        </p:spPr>
      </p:pic>
      <p:pic>
        <p:nvPicPr>
          <p:cNvPr id="7" name="Picture 14" descr="E:\Google Drive\Editing - Video\Course - Embedded Machine Learning Vision\1.1.1 - What is Computer Vision\ultrasound-509396_1280_skew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140" y="2617222"/>
            <a:ext cx="2370698" cy="2477102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613362" y="1650038"/>
            <a:ext cx="230428" cy="7488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40541" y="1280706"/>
            <a:ext cx="5905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Tree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27389" y="958754"/>
            <a:ext cx="115214" cy="230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127389" y="774088"/>
            <a:ext cx="691284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Window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576436" y="3839104"/>
            <a:ext cx="288036" cy="11521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016872" y="3954318"/>
            <a:ext cx="0" cy="28803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094899" y="3839104"/>
            <a:ext cx="748891" cy="25923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016872" y="3493462"/>
            <a:ext cx="0" cy="23042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491067" y="2974999"/>
            <a:ext cx="108003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Predicted</a:t>
            </a:r>
          </a:p>
          <a:p>
            <a:r>
              <a:rPr lang="en-US" dirty="0">
                <a:solidFill>
                  <a:srgbClr val="FF0000"/>
                </a:solidFill>
              </a:rPr>
              <a:t>Lava flow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394743" y="3746366"/>
            <a:ext cx="377769" cy="415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164315" y="3377034"/>
            <a:ext cx="8483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Tumor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24" grpId="0"/>
      <p:bldP spid="25" grpId="0" animBg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f/f4/Image-segmentation-example.jpg/640px-Image-segmentation-examp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1189182"/>
            <a:ext cx="3610039" cy="2707529"/>
          </a:xfrm>
          <a:prstGeom prst="rect">
            <a:avLst/>
          </a:prstGeom>
          <a:noFill/>
        </p:spPr>
      </p:pic>
      <p:pic>
        <p:nvPicPr>
          <p:cNvPr id="1028" name="Picture 4" descr="https://upload.wikimedia.org/wikipedia/commons/thumb/1/19/Image-segmentation-example-segmented.png/640px-Image-segmentation-example-segment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2856" y="1189182"/>
            <a:ext cx="3610038" cy="2707529"/>
          </a:xfrm>
          <a:prstGeom prst="rect">
            <a:avLst/>
          </a:prstGeom>
          <a:noFill/>
        </p:spPr>
      </p:pic>
      <p:sp>
        <p:nvSpPr>
          <p:cNvPr id="6" name="Down Arrow 5"/>
          <p:cNvSpPr/>
          <p:nvPr/>
        </p:nvSpPr>
        <p:spPr>
          <a:xfrm rot="16200000">
            <a:off x="4197554" y="2398929"/>
            <a:ext cx="806498" cy="518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815849" y="4339124"/>
            <a:ext cx="1335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are here</a:t>
            </a:r>
          </a:p>
        </p:txBody>
      </p:sp>
      <p:sp>
        <p:nvSpPr>
          <p:cNvPr id="5" name="Oval 4"/>
          <p:cNvSpPr/>
          <p:nvPr/>
        </p:nvSpPr>
        <p:spPr>
          <a:xfrm>
            <a:off x="2500798" y="435045"/>
            <a:ext cx="4142405" cy="4273411"/>
          </a:xfrm>
          <a:prstGeom prst="ellipse">
            <a:avLst/>
          </a:prstGeom>
          <a:solidFill>
            <a:srgbClr val="4F81BD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367727" y="1702399"/>
            <a:ext cx="2016245" cy="2016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</a:t>
            </a:r>
          </a:p>
          <a:p>
            <a:pPr algn="ctr"/>
            <a:r>
              <a:rPr lang="en-US" dirty="0"/>
              <a:t>Learning</a:t>
            </a:r>
          </a:p>
        </p:txBody>
      </p:sp>
      <p:sp>
        <p:nvSpPr>
          <p:cNvPr id="6" name="Oval 5"/>
          <p:cNvSpPr/>
          <p:nvPr/>
        </p:nvSpPr>
        <p:spPr>
          <a:xfrm>
            <a:off x="2788833" y="1702399"/>
            <a:ext cx="2016245" cy="2016245"/>
          </a:xfrm>
          <a:prstGeom prst="ellipse">
            <a:avLst/>
          </a:prstGeom>
          <a:solidFill>
            <a:srgbClr val="F79646">
              <a:alpha val="50196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Computer</a:t>
            </a:r>
          </a:p>
          <a:p>
            <a:pPr algn="ctr"/>
            <a:r>
              <a:rPr lang="en-US" dirty="0"/>
              <a:t>Vision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34899" y="607866"/>
            <a:ext cx="1479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Artificial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Intelligence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574650" y="2969754"/>
            <a:ext cx="1267354" cy="155403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EdgeImpulse, Inc.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328</Words>
  <Application>Microsoft Office PowerPoint</Application>
  <PresentationFormat>On-screen Show (16:9)</PresentationFormat>
  <Paragraphs>137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Computer Vision with Embedded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Classification</vt:lpstr>
      <vt:lpstr>Image Classification</vt:lpstr>
      <vt:lpstr>Object Detection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sgmustadio</dc:creator>
  <cp:lastModifiedBy>Shawn Hymel</cp:lastModifiedBy>
  <cp:revision>100</cp:revision>
  <dcterms:created xsi:type="dcterms:W3CDTF">2006-08-16T00:00:00Z</dcterms:created>
  <dcterms:modified xsi:type="dcterms:W3CDTF">2023-02-17T16:13:40Z</dcterms:modified>
</cp:coreProperties>
</file>